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0"/>
  </p:notesMasterIdLst>
  <p:sldIdLst>
    <p:sldId id="287" r:id="rId5"/>
    <p:sldId id="288" r:id="rId6"/>
    <p:sldId id="307" r:id="rId7"/>
    <p:sldId id="309" r:id="rId8"/>
    <p:sldId id="301" r:id="rId9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7"/>
            <p14:sldId id="288"/>
            <p14:sldId id="307"/>
            <p14:sldId id="309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FC576-A32A-42BC-AE1F-B1AABD76A97A}" v="9" dt="2021-02-01T11:18:05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677" y="34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pPr/>
              <a:t>01-02-2021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79" t="3044" r="12413" b="7392"/>
          <a:stretch/>
        </p:blipFill>
        <p:spPr>
          <a:xfrm>
            <a:off x="3458817" y="1109180"/>
            <a:ext cx="8984974" cy="54598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7979" y="1344424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1. 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2. Move cursor to “Data” and then from the dropdown menu click on “Database”.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3387" y="2286000"/>
            <a:ext cx="2434053" cy="12014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rgbClr val="002060"/>
                </a:solidFill>
                <a:hlinkClick r:id="rId3"/>
              </a:rPr>
              <a:t>ec.europa.eu/</a:t>
            </a:r>
            <a:r>
              <a:rPr lang="en-IN" sz="2000" dirty="0" err="1">
                <a:solidFill>
                  <a:srgbClr val="002060"/>
                </a:solidFill>
                <a:hlinkClick r:id="rId3"/>
              </a:rPr>
              <a:t>eurostat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European Countries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sp>
        <p:nvSpPr>
          <p:cNvPr id="13" name="Rounded Rectangle 9"/>
          <p:cNvSpPr/>
          <p:nvPr/>
        </p:nvSpPr>
        <p:spPr>
          <a:xfrm>
            <a:off x="5753779" y="2633869"/>
            <a:ext cx="8382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6" name="Connector: Elbow 15"/>
          <p:cNvCxnSpPr>
            <a:cxnSpLocks/>
          </p:cNvCxnSpPr>
          <p:nvPr/>
        </p:nvCxnSpPr>
        <p:spPr>
          <a:xfrm flipV="1">
            <a:off x="2867440" y="2786270"/>
            <a:ext cx="2886339" cy="1805608"/>
          </a:xfrm>
          <a:prstGeom prst="bentConnector3">
            <a:avLst>
              <a:gd name="adj1" fmla="val 3416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B9AD01-B3B0-4FE7-94E5-28F60FF54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0" t="10896" r="17970" b="16506"/>
          <a:stretch/>
        </p:blipFill>
        <p:spPr>
          <a:xfrm>
            <a:off x="3752292" y="1371600"/>
            <a:ext cx="8082116" cy="49787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200" dirty="0">
                <a:solidFill>
                  <a:schemeClr val="bg1"/>
                </a:solidFill>
              </a:rPr>
              <a:t>Under database, select “Database by Themes”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2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200" dirty="0">
                <a:solidFill>
                  <a:schemeClr val="bg1"/>
                </a:solidFill>
              </a:rPr>
              <a:t>From the drop-down menu, click on “Industry, Trade and Services”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2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200" dirty="0">
                <a:solidFill>
                  <a:schemeClr val="bg1"/>
                </a:solidFill>
              </a:rPr>
              <a:t> Click on “Short Term Business Statistics”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2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200" dirty="0">
                <a:solidFill>
                  <a:schemeClr val="bg1"/>
                </a:solidFill>
              </a:rPr>
              <a:t>From the next drop-down menu, click on “Industry (</a:t>
            </a:r>
            <a:r>
              <a:rPr lang="en-US" sz="1200" dirty="0" err="1">
                <a:solidFill>
                  <a:schemeClr val="bg1"/>
                </a:solidFill>
              </a:rPr>
              <a:t>sts_ind</a:t>
            </a:r>
            <a:r>
              <a:rPr lang="en-US" sz="1200" dirty="0">
                <a:solidFill>
                  <a:schemeClr val="bg1"/>
                </a:solidFill>
              </a:rPr>
              <a:t>)”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2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200" dirty="0">
                <a:solidFill>
                  <a:schemeClr val="bg1"/>
                </a:solidFill>
              </a:rPr>
              <a:t>From the next drop-down menu, click on ”Producer prices in industry (</a:t>
            </a:r>
            <a:r>
              <a:rPr lang="en-US" sz="1200" dirty="0" err="1">
                <a:solidFill>
                  <a:schemeClr val="bg1"/>
                </a:solidFill>
              </a:rPr>
              <a:t>sts_ind_pric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2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200" dirty="0">
                <a:solidFill>
                  <a:schemeClr val="bg1"/>
                </a:solidFill>
              </a:rPr>
              <a:t>Click on “Producer prices in industry, domestic markets (</a:t>
            </a:r>
            <a:r>
              <a:rPr lang="en-US" sz="1200" dirty="0" err="1">
                <a:solidFill>
                  <a:schemeClr val="bg1"/>
                </a:solidFill>
              </a:rPr>
              <a:t>sts_inpp_d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2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200" dirty="0" err="1">
                <a:solidFill>
                  <a:schemeClr val="bg1"/>
                </a:solidFill>
              </a:rPr>
              <a:t>Clicl</a:t>
            </a:r>
            <a:r>
              <a:rPr lang="en-US" sz="1200" dirty="0">
                <a:solidFill>
                  <a:schemeClr val="bg1"/>
                </a:solidFill>
              </a:rPr>
              <a:t> on “Data Browser” icon next to Annual Data (</a:t>
            </a:r>
            <a:r>
              <a:rPr lang="en-US" sz="1200" dirty="0" err="1">
                <a:solidFill>
                  <a:schemeClr val="bg1"/>
                </a:solidFill>
              </a:rPr>
              <a:t>sts_inppd_a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European Countries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sp>
        <p:nvSpPr>
          <p:cNvPr id="19" name="Rounded Rectangle 9"/>
          <p:cNvSpPr/>
          <p:nvPr/>
        </p:nvSpPr>
        <p:spPr>
          <a:xfrm>
            <a:off x="6005612" y="3262243"/>
            <a:ext cx="1551126" cy="2338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1" name="Connector: Elbow 20"/>
          <p:cNvCxnSpPr>
            <a:cxnSpLocks/>
            <a:endCxn id="19" idx="1"/>
          </p:cNvCxnSpPr>
          <p:nvPr/>
        </p:nvCxnSpPr>
        <p:spPr>
          <a:xfrm>
            <a:off x="2776378" y="1759974"/>
            <a:ext cx="3229234" cy="1619181"/>
          </a:xfrm>
          <a:prstGeom prst="bentConnector3">
            <a:avLst>
              <a:gd name="adj1" fmla="val 92931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9"/>
          <p:cNvSpPr/>
          <p:nvPr/>
        </p:nvSpPr>
        <p:spPr>
          <a:xfrm>
            <a:off x="6131511" y="3954167"/>
            <a:ext cx="1849301" cy="2338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3" name="Rounded Rectangle 9"/>
          <p:cNvSpPr/>
          <p:nvPr/>
        </p:nvSpPr>
        <p:spPr>
          <a:xfrm>
            <a:off x="6357853" y="4326195"/>
            <a:ext cx="1350637" cy="2338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4" name="Rounded Rectangle 9"/>
          <p:cNvSpPr/>
          <p:nvPr/>
        </p:nvSpPr>
        <p:spPr>
          <a:xfrm>
            <a:off x="6158009" y="4178159"/>
            <a:ext cx="2425552" cy="1480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5" name="Connector: Elbow 24"/>
          <p:cNvCxnSpPr>
            <a:cxnSpLocks/>
            <a:endCxn id="22" idx="1"/>
          </p:cNvCxnSpPr>
          <p:nvPr/>
        </p:nvCxnSpPr>
        <p:spPr>
          <a:xfrm>
            <a:off x="2776378" y="2212258"/>
            <a:ext cx="3355133" cy="1858821"/>
          </a:xfrm>
          <a:prstGeom prst="bentConnector3">
            <a:avLst>
              <a:gd name="adj1" fmla="val 83701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endCxn id="24" idx="1"/>
          </p:cNvCxnSpPr>
          <p:nvPr/>
        </p:nvCxnSpPr>
        <p:spPr>
          <a:xfrm>
            <a:off x="2617043" y="2753032"/>
            <a:ext cx="3540966" cy="1499145"/>
          </a:xfrm>
          <a:prstGeom prst="bentConnector3">
            <a:avLst>
              <a:gd name="adj1" fmla="val 76656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>
            <a:cxnSpLocks/>
            <a:endCxn id="41" idx="1"/>
          </p:cNvCxnSpPr>
          <p:nvPr/>
        </p:nvCxnSpPr>
        <p:spPr>
          <a:xfrm>
            <a:off x="2617043" y="4071079"/>
            <a:ext cx="3912829" cy="878389"/>
          </a:xfrm>
          <a:prstGeom prst="bentConnector3">
            <a:avLst>
              <a:gd name="adj1" fmla="val 5904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/>
          <p:cNvCxnSpPr>
            <a:cxnSpLocks/>
            <a:endCxn id="23" idx="1"/>
          </p:cNvCxnSpPr>
          <p:nvPr/>
        </p:nvCxnSpPr>
        <p:spPr>
          <a:xfrm>
            <a:off x="2694039" y="3379155"/>
            <a:ext cx="3663814" cy="1063952"/>
          </a:xfrm>
          <a:prstGeom prst="bentConnector3">
            <a:avLst>
              <a:gd name="adj1" fmla="val 65833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9"/>
          <p:cNvSpPr/>
          <p:nvPr/>
        </p:nvSpPr>
        <p:spPr>
          <a:xfrm>
            <a:off x="6880135" y="5523671"/>
            <a:ext cx="258728" cy="2023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89A01FDA-B1DB-4EEA-89B6-EE33BD0EA12C}"/>
              </a:ext>
            </a:extLst>
          </p:cNvPr>
          <p:cNvSpPr/>
          <p:nvPr/>
        </p:nvSpPr>
        <p:spPr>
          <a:xfrm>
            <a:off x="6529872" y="4832556"/>
            <a:ext cx="2387986" cy="2338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45" name="Rounded Rectangle 9">
            <a:extLst>
              <a:ext uri="{FF2B5EF4-FFF2-40B4-BE49-F238E27FC236}">
                <a16:creationId xmlns:a16="http://schemas.microsoft.com/office/drawing/2014/main" id="{A313F0C0-544A-49F7-9E6A-243819482805}"/>
              </a:ext>
            </a:extLst>
          </p:cNvPr>
          <p:cNvSpPr/>
          <p:nvPr/>
        </p:nvSpPr>
        <p:spPr>
          <a:xfrm>
            <a:off x="6682271" y="5218780"/>
            <a:ext cx="3169651" cy="2338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BE234425-B826-4B99-BDDA-AD7E1C2BB8E6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2467897" y="4709652"/>
            <a:ext cx="4214374" cy="626040"/>
          </a:xfrm>
          <a:prstGeom prst="bentConnector3">
            <a:avLst>
              <a:gd name="adj1" fmla="val 5419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2C5CB7C-1DE1-4252-9895-DD6794BF1691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617043" y="5523671"/>
            <a:ext cx="4263092" cy="101179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9">
            <a:extLst>
              <a:ext uri="{FF2B5EF4-FFF2-40B4-BE49-F238E27FC236}">
                <a16:creationId xmlns:a16="http://schemas.microsoft.com/office/drawing/2014/main" id="{8FD5B680-D6E2-4836-8BEE-054E1A80BF6F}"/>
              </a:ext>
            </a:extLst>
          </p:cNvPr>
          <p:cNvSpPr/>
          <p:nvPr/>
        </p:nvSpPr>
        <p:spPr>
          <a:xfrm>
            <a:off x="7333032" y="5526438"/>
            <a:ext cx="3747923" cy="2338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0422E3-87C1-49BF-8B8A-EE0C686D8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4" t="7885" r="13857" b="17993"/>
          <a:stretch/>
        </p:blipFill>
        <p:spPr>
          <a:xfrm>
            <a:off x="3618270" y="1344424"/>
            <a:ext cx="8451593" cy="46335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7979" y="1344424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The Producer Price Index is presented in a table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You can select a specific industry by clicking on the “+” sign, under Classification of Economic Activities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European Countries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sp>
        <p:nvSpPr>
          <p:cNvPr id="13" name="Rounded Rectangle 9"/>
          <p:cNvSpPr/>
          <p:nvPr/>
        </p:nvSpPr>
        <p:spPr>
          <a:xfrm>
            <a:off x="8644584" y="2774407"/>
            <a:ext cx="2318384" cy="4008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6" name="Connector: Elbow 15"/>
          <p:cNvCxnSpPr>
            <a:cxnSpLocks/>
            <a:endCxn id="13" idx="1"/>
          </p:cNvCxnSpPr>
          <p:nvPr/>
        </p:nvCxnSpPr>
        <p:spPr>
          <a:xfrm flipV="1">
            <a:off x="2566219" y="2974846"/>
            <a:ext cx="6078365" cy="200439"/>
          </a:xfrm>
          <a:prstGeom prst="bentConnector3">
            <a:avLst>
              <a:gd name="adj1" fmla="val 1506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95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CF9E6-ED63-4131-8C4D-781E2459B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5" t="8029" r="13937" b="15986"/>
          <a:stretch/>
        </p:blipFill>
        <p:spPr>
          <a:xfrm>
            <a:off x="3588775" y="1344425"/>
            <a:ext cx="8403724" cy="47282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7979" y="1344424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To choose an industry, make appropriate selections in the pop-up window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“Save and go to data view”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European Countries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sp>
        <p:nvSpPr>
          <p:cNvPr id="13" name="Rounded Rectangle 9"/>
          <p:cNvSpPr/>
          <p:nvPr/>
        </p:nvSpPr>
        <p:spPr>
          <a:xfrm>
            <a:off x="6579810" y="4042769"/>
            <a:ext cx="4029196" cy="4008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6" name="Connector: Elbow 15"/>
          <p:cNvCxnSpPr>
            <a:cxnSpLocks/>
            <a:endCxn id="13" idx="1"/>
          </p:cNvCxnSpPr>
          <p:nvPr/>
        </p:nvCxnSpPr>
        <p:spPr>
          <a:xfrm>
            <a:off x="2507226" y="2143432"/>
            <a:ext cx="4072584" cy="209977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0CEC21A9-060F-4CAA-8C02-370A09AD6581}"/>
              </a:ext>
            </a:extLst>
          </p:cNvPr>
          <p:cNvSpPr/>
          <p:nvPr/>
        </p:nvSpPr>
        <p:spPr>
          <a:xfrm>
            <a:off x="9556955" y="5671757"/>
            <a:ext cx="1528916" cy="4008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67592E1-109F-4665-ABC5-A955F3E85BC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074606" y="3667432"/>
            <a:ext cx="7482349" cy="2204764"/>
          </a:xfrm>
          <a:prstGeom prst="bentConnector3">
            <a:avLst>
              <a:gd name="adj1" fmla="val 1636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99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025FFD-84CD-44F7-A01D-9E924DD79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5" t="11040" r="13937" b="7670"/>
          <a:stretch/>
        </p:blipFill>
        <p:spPr>
          <a:xfrm>
            <a:off x="3618270" y="1316842"/>
            <a:ext cx="7826479" cy="47108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85668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800" dirty="0">
                <a:solidFill>
                  <a:schemeClr val="bg1"/>
                </a:solidFill>
              </a:rPr>
              <a:t>To customize the data table (for example to select only one country, or change the time period) click on appropriate filters above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800" dirty="0">
                <a:solidFill>
                  <a:schemeClr val="bg1"/>
                </a:solidFill>
              </a:rPr>
              <a:t>To download the data in Excel click on the “Download” tab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European Countries</a:t>
            </a:r>
            <a:endParaRPr lang="en-IN" dirty="0"/>
          </a:p>
        </p:txBody>
      </p:sp>
      <p:sp>
        <p:nvSpPr>
          <p:cNvPr id="15" name="Rounded Rectangle 9"/>
          <p:cNvSpPr/>
          <p:nvPr/>
        </p:nvSpPr>
        <p:spPr>
          <a:xfrm>
            <a:off x="3618270" y="2933596"/>
            <a:ext cx="2330246" cy="4954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6" name="Connector: Elbow 15"/>
          <p:cNvCxnSpPr>
            <a:cxnSpLocks/>
            <a:endCxn id="15" idx="1"/>
          </p:cNvCxnSpPr>
          <p:nvPr/>
        </p:nvCxnSpPr>
        <p:spPr>
          <a:xfrm>
            <a:off x="2551471" y="2635045"/>
            <a:ext cx="1066799" cy="546253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9"/>
          <p:cNvSpPr/>
          <p:nvPr/>
        </p:nvSpPr>
        <p:spPr>
          <a:xfrm>
            <a:off x="5948516" y="2956844"/>
            <a:ext cx="2231923" cy="4623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6753165-04D4-487B-8F0A-718503675C93}"/>
              </a:ext>
            </a:extLst>
          </p:cNvPr>
          <p:cNvCxnSpPr>
            <a:cxnSpLocks/>
          </p:cNvCxnSpPr>
          <p:nvPr/>
        </p:nvCxnSpPr>
        <p:spPr>
          <a:xfrm flipV="1">
            <a:off x="2551471" y="2477729"/>
            <a:ext cx="7388942" cy="2069691"/>
          </a:xfrm>
          <a:prstGeom prst="bentConnector3">
            <a:avLst>
              <a:gd name="adj1" fmla="val 8483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C7769505-0477-4F04-BBE1-EC129ED2FDBA}"/>
              </a:ext>
            </a:extLst>
          </p:cNvPr>
          <p:cNvSpPr/>
          <p:nvPr/>
        </p:nvSpPr>
        <p:spPr>
          <a:xfrm>
            <a:off x="10028903" y="2283335"/>
            <a:ext cx="978310" cy="4623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Props1.xml><?xml version="1.0" encoding="utf-8"?>
<ds:datastoreItem xmlns:ds="http://schemas.openxmlformats.org/officeDocument/2006/customXml" ds:itemID="{C132C5B4-4410-4854-B25A-9351FCFF65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A225A-7BEC-4470-803E-D74697F2F7DC}"/>
</file>

<file path=customXml/itemProps3.xml><?xml version="1.0" encoding="utf-8"?>
<ds:datastoreItem xmlns:ds="http://schemas.openxmlformats.org/officeDocument/2006/customXml" ds:itemID="{3771894D-72E7-4842-BB68-8BAC459073E0}">
  <ds:schemaRefs>
    <ds:schemaRef ds:uri="http://purl.org/dc/dcmitype/"/>
    <ds:schemaRef ds:uri="b58ae008-966b-4bff-8a7d-37abbecab933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f8bcfcb-4344-44cf-9f08-daa529b9a53e"/>
    <ds:schemaRef ds:uri="http://purl.org/dc/terms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Custom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Cambria</vt:lpstr>
      <vt:lpstr>Wingdings</vt:lpstr>
      <vt:lpstr>Wingdings 2</vt:lpstr>
      <vt:lpstr>Concourse</vt:lpstr>
      <vt:lpstr>Procedure to obtain PPI data for European Countries </vt:lpstr>
      <vt:lpstr>Procedure to obtain PPI data for European Countries </vt:lpstr>
      <vt:lpstr>Procedure to obtain PPI data for European Countries </vt:lpstr>
      <vt:lpstr>Procedure to obtain PPI data for European Countries </vt:lpstr>
      <vt:lpstr>Procedure to obtain PPI data for European Countries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2015-11-27T11:15:46Z</dcterms:created>
  <dcterms:modified xsi:type="dcterms:W3CDTF">2021-02-01T11:20:52Z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