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sldIdLst>
    <p:sldId id="287" r:id="rId5"/>
    <p:sldId id="301" r:id="rId6"/>
    <p:sldId id="304" r:id="rId7"/>
    <p:sldId id="302" r:id="rId8"/>
    <p:sldId id="303" r:id="rId9"/>
    <p:sldId id="305" r:id="rId10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301"/>
            <p14:sldId id="304"/>
            <p14:sldId id="302"/>
            <p14:sldId id="303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7BD34-6299-4CF4-A85F-61482D1A0EF8}" v="7" dt="2021-02-10T10:21:24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3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10-02-2021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1BAF00-4103-404B-BE93-939921859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2" t="4445" r="19018" b="22293"/>
          <a:stretch/>
        </p:blipFill>
        <p:spPr>
          <a:xfrm>
            <a:off x="3557587" y="1295400"/>
            <a:ext cx="8153400" cy="4558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 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Move your cursor to “Economy”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“Inflation and price indices”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3387" y="1981200"/>
            <a:ext cx="2362201" cy="6858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rgbClr val="294071"/>
                </a:solidFill>
                <a:hlinkClick r:id="rId3"/>
              </a:rPr>
              <a:t>https://www.ons.gov.uk/</a:t>
            </a:r>
            <a:endParaRPr lang="en-IN" dirty="0">
              <a:solidFill>
                <a:srgbClr val="29407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UK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 flipV="1">
            <a:off x="3557587" y="1319654"/>
            <a:ext cx="19812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>
            <a:cxnSpLocks/>
            <a:stCxn id="19" idx="3"/>
            <a:endCxn id="16" idx="1"/>
          </p:cNvCxnSpPr>
          <p:nvPr/>
        </p:nvCxnSpPr>
        <p:spPr>
          <a:xfrm flipV="1">
            <a:off x="2795588" y="1472054"/>
            <a:ext cx="761999" cy="8520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 flipV="1">
            <a:off x="7062787" y="2057400"/>
            <a:ext cx="9906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>
            <a:cxnSpLocks/>
            <a:endCxn id="23" idx="1"/>
          </p:cNvCxnSpPr>
          <p:nvPr/>
        </p:nvCxnSpPr>
        <p:spPr>
          <a:xfrm flipV="1">
            <a:off x="2566987" y="2209800"/>
            <a:ext cx="4495800" cy="990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A6F09-4E3C-4EE9-A71A-3FB5BABD98E8}"/>
              </a:ext>
            </a:extLst>
          </p:cNvPr>
          <p:cNvSpPr/>
          <p:nvPr/>
        </p:nvSpPr>
        <p:spPr>
          <a:xfrm flipV="1">
            <a:off x="6986587" y="4267200"/>
            <a:ext cx="23622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BBEFE6-5A9F-4D64-8F76-A8AA344D11E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338387" y="4419600"/>
            <a:ext cx="4648200" cy="76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0E30A8-64EF-4645-8F19-EA3EDC9EB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2" t="59212" r="19549" b="5376"/>
          <a:stretch/>
        </p:blipFill>
        <p:spPr>
          <a:xfrm>
            <a:off x="3633787" y="3733800"/>
            <a:ext cx="7620000" cy="2428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08C9B-CAC8-49B5-AEE2-D95CC53F4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6" t="14623" r="19421" b="52258"/>
          <a:stretch/>
        </p:blipFill>
        <p:spPr>
          <a:xfrm>
            <a:off x="3633787" y="1295400"/>
            <a:ext cx="7649497" cy="2271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</a:t>
            </a:r>
            <a:r>
              <a:rPr lang="en-IN" dirty="0">
                <a:solidFill>
                  <a:schemeClr val="bg1"/>
                </a:solidFill>
              </a:rPr>
              <a:t>Datasets”</a:t>
            </a: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Scroll to the bottom of the page and click on “View all datasets related to Inflation and price indices”</a:t>
            </a:r>
            <a:r>
              <a:rPr lang="en-IN" dirty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UK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 flipV="1">
            <a:off x="4319587" y="3276600"/>
            <a:ext cx="6096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" name="Straight Arrow Connector 10"/>
          <p:cNvCxnSpPr>
            <a:cxnSpLocks/>
            <a:endCxn id="9" idx="1"/>
          </p:cNvCxnSpPr>
          <p:nvPr/>
        </p:nvCxnSpPr>
        <p:spPr>
          <a:xfrm>
            <a:off x="2414587" y="1981200"/>
            <a:ext cx="1905000" cy="14097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Rectangle 19"/>
          <p:cNvSpPr/>
          <p:nvPr/>
        </p:nvSpPr>
        <p:spPr>
          <a:xfrm flipV="1">
            <a:off x="5614987" y="5791200"/>
            <a:ext cx="3581400" cy="315433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Arrow Connector 21"/>
          <p:cNvCxnSpPr>
            <a:cxnSpLocks/>
            <a:endCxn id="20" idx="1"/>
          </p:cNvCxnSpPr>
          <p:nvPr/>
        </p:nvCxnSpPr>
        <p:spPr>
          <a:xfrm>
            <a:off x="2338387" y="3429000"/>
            <a:ext cx="3276600" cy="2519916"/>
          </a:xfrm>
          <a:prstGeom prst="bentConnector3">
            <a:avLst>
              <a:gd name="adj1" fmla="val 27194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7BB19-3C37-40E3-A49B-5BF3CF5F4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3" t="10036" r="19260" b="7384"/>
          <a:stretch/>
        </p:blipFill>
        <p:spPr>
          <a:xfrm>
            <a:off x="3709987" y="1447800"/>
            <a:ext cx="8001000" cy="48388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Use the search bar to find PPI data for time period of choice</a:t>
            </a: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Scroll </a:t>
            </a:r>
            <a:r>
              <a:rPr lang="en-IN" dirty="0">
                <a:solidFill>
                  <a:schemeClr val="bg1"/>
                </a:solidFill>
              </a:rPr>
              <a:t>to find PPI data as required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UK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 flipV="1">
            <a:off x="3786187" y="3810000"/>
            <a:ext cx="23622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" name="Straight Arrow Connector 10"/>
          <p:cNvCxnSpPr>
            <a:cxnSpLocks/>
            <a:endCxn id="9" idx="1"/>
          </p:cNvCxnSpPr>
          <p:nvPr/>
        </p:nvCxnSpPr>
        <p:spPr>
          <a:xfrm>
            <a:off x="2109787" y="2438400"/>
            <a:ext cx="1676400" cy="1524000"/>
          </a:xfrm>
          <a:prstGeom prst="bentConnector3">
            <a:avLst>
              <a:gd name="adj1" fmla="val 74633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Rectangle 19"/>
          <p:cNvSpPr/>
          <p:nvPr/>
        </p:nvSpPr>
        <p:spPr>
          <a:xfrm flipV="1">
            <a:off x="6072187" y="5181599"/>
            <a:ext cx="3581400" cy="228601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Arrow Connector 21"/>
          <p:cNvCxnSpPr>
            <a:cxnSpLocks/>
            <a:endCxn id="20" idx="1"/>
          </p:cNvCxnSpPr>
          <p:nvPr/>
        </p:nvCxnSpPr>
        <p:spPr>
          <a:xfrm>
            <a:off x="2414587" y="4114800"/>
            <a:ext cx="3657600" cy="1181099"/>
          </a:xfrm>
          <a:prstGeom prst="bentConnector3">
            <a:avLst>
              <a:gd name="adj1" fmla="val 2043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DB8B216-B097-47FA-97D9-A960AA563CE8}"/>
              </a:ext>
            </a:extLst>
          </p:cNvPr>
          <p:cNvSpPr/>
          <p:nvPr/>
        </p:nvSpPr>
        <p:spPr>
          <a:xfrm flipV="1">
            <a:off x="3786187" y="5486400"/>
            <a:ext cx="2362200" cy="7620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FDC045F3-9DB6-498B-B982-0E227B18FBB9}"/>
              </a:ext>
            </a:extLst>
          </p:cNvPr>
          <p:cNvCxnSpPr>
            <a:cxnSpLocks/>
            <a:stCxn id="9" idx="0"/>
            <a:endCxn id="21" idx="2"/>
          </p:cNvCxnSpPr>
          <p:nvPr/>
        </p:nvCxnSpPr>
        <p:spPr>
          <a:xfrm>
            <a:off x="4967287" y="4114800"/>
            <a:ext cx="0" cy="1371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8406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34030-6355-4A86-A0E3-43AA5E691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33" t="17061" r="19421" b="18280"/>
          <a:stretch/>
        </p:blipFill>
        <p:spPr>
          <a:xfrm>
            <a:off x="3557587" y="1447800"/>
            <a:ext cx="7698658" cy="44343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Download the data in Excel by clicking on “xlsx”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UK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cxnSp>
        <p:nvCxnSpPr>
          <p:cNvPr id="14" name="Straight Arrow Connector 13"/>
          <p:cNvCxnSpPr>
            <a:cxnSpLocks/>
            <a:endCxn id="17" idx="1"/>
          </p:cNvCxnSpPr>
          <p:nvPr/>
        </p:nvCxnSpPr>
        <p:spPr>
          <a:xfrm rot="16200000" flipH="1">
            <a:off x="1242761" y="3153026"/>
            <a:ext cx="2572252" cy="2209800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 flipV="1">
            <a:off x="3633787" y="5257800"/>
            <a:ext cx="1143000" cy="572504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650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53E122-321C-452C-9838-8E0E84F7F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" t="27097" r="41679" b="6810"/>
          <a:stretch/>
        </p:blipFill>
        <p:spPr>
          <a:xfrm>
            <a:off x="3481387" y="1371600"/>
            <a:ext cx="7424126" cy="495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In the downloaded excel file, go to “Contents” worksheet.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Search for Table 2: Price Indices of UK Output: All Manufacturing &amp; Selected Industries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UK</a:t>
            </a:r>
            <a:endParaRPr lang="en-IN" dirty="0"/>
          </a:p>
        </p:txBody>
      </p:sp>
      <p:cxnSp>
        <p:nvCxnSpPr>
          <p:cNvPr id="7" name="Straight Arrow Connector 6"/>
          <p:cNvCxnSpPr>
            <a:cxnSpLocks/>
            <a:endCxn id="13" idx="1"/>
          </p:cNvCxnSpPr>
          <p:nvPr/>
        </p:nvCxnSpPr>
        <p:spPr>
          <a:xfrm>
            <a:off x="1195387" y="2895600"/>
            <a:ext cx="3886200" cy="3314700"/>
          </a:xfrm>
          <a:prstGeom prst="bentConnector3">
            <a:avLst>
              <a:gd name="adj1" fmla="val 56831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 flipV="1">
            <a:off x="3557587" y="2590800"/>
            <a:ext cx="60198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  <p:sp>
        <p:nvSpPr>
          <p:cNvPr id="13" name="Rectangle 12"/>
          <p:cNvSpPr/>
          <p:nvPr/>
        </p:nvSpPr>
        <p:spPr>
          <a:xfrm flipV="1">
            <a:off x="5081587" y="6096000"/>
            <a:ext cx="8382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6">
            <a:extLst>
              <a:ext uri="{FF2B5EF4-FFF2-40B4-BE49-F238E27FC236}">
                <a16:creationId xmlns:a16="http://schemas.microsoft.com/office/drawing/2014/main" id="{39140E9F-90A9-4698-B181-5CF1C9EEBDB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500187" y="2705100"/>
            <a:ext cx="2057400" cy="1409700"/>
          </a:xfrm>
          <a:prstGeom prst="bentConnector3">
            <a:avLst>
              <a:gd name="adj1" fmla="val 80108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9650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D5959D-F298-4165-8E39-60FC8F740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" t="27527" r="19986" b="6810"/>
          <a:stretch/>
        </p:blipFill>
        <p:spPr>
          <a:xfrm>
            <a:off x="3481387" y="1524000"/>
            <a:ext cx="8305800" cy="4267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The index is displayed as shown here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Ex: Fabricated Metal Products, Except Machinery &amp; Equipment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UK</a:t>
            </a:r>
            <a:endParaRPr lang="en-IN" dirty="0"/>
          </a:p>
        </p:txBody>
      </p:sp>
      <p:cxnSp>
        <p:nvCxnSpPr>
          <p:cNvPr id="7" name="Straight Arrow Connector 6"/>
          <p:cNvCxnSpPr>
            <a:cxnSpLocks/>
            <a:endCxn id="9" idx="1"/>
          </p:cNvCxnSpPr>
          <p:nvPr/>
        </p:nvCxnSpPr>
        <p:spPr>
          <a:xfrm>
            <a:off x="2414587" y="2590800"/>
            <a:ext cx="5105400" cy="9525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 flipV="1">
            <a:off x="7519987" y="1981200"/>
            <a:ext cx="4267200" cy="3124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 flipV="1">
            <a:off x="3488307" y="4114799"/>
            <a:ext cx="2202880" cy="3048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61B283-71FF-4750-B621-4B7C0A4E3E1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033587" y="3429000"/>
            <a:ext cx="1454720" cy="838199"/>
          </a:xfrm>
          <a:prstGeom prst="bentConnector3">
            <a:avLst>
              <a:gd name="adj1" fmla="val 63518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39096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A36D0-F8FE-4A0A-B546-5524204C363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8ae008-966b-4bff-8a7d-37abbecab933"/>
    <ds:schemaRef ds:uri="ff8bcfcb-4344-44cf-9f08-daa529b9a53e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458186-4F03-4259-9504-4ACE91B0E9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FDBDD5-4A95-46C1-9A8F-18E1E5B57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Custom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Cambria</vt:lpstr>
      <vt:lpstr>Wingdings</vt:lpstr>
      <vt:lpstr>Wingdings 2</vt:lpstr>
      <vt:lpstr>Concourse</vt:lpstr>
      <vt:lpstr>Procedure to obtain PPI data for UK</vt:lpstr>
      <vt:lpstr>Procedure to obtain PPI data for UK</vt:lpstr>
      <vt:lpstr>Procedure to obtain PPI data for UK</vt:lpstr>
      <vt:lpstr>Procedure to obtain PPI data for UK </vt:lpstr>
      <vt:lpstr>Procedure to obtain PPI data for UK</vt:lpstr>
      <vt:lpstr>Procedure to obtain PPI data for 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2021-02-10T10:22:54Z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