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9"/>
  </p:notesMasterIdLst>
  <p:sldIdLst>
    <p:sldId id="287" r:id="rId5"/>
    <p:sldId id="301" r:id="rId6"/>
    <p:sldId id="302" r:id="rId7"/>
    <p:sldId id="303" r:id="rId8"/>
  </p:sldIdLst>
  <p:sldSz cx="126015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9513C9A-FBB6-4377-8334-8C93970D8360}">
          <p14:sldIdLst>
            <p14:sldId id="287"/>
            <p14:sldId id="301"/>
            <p14:sldId id="302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071"/>
    <a:srgbClr val="FFFF99"/>
    <a:srgbClr val="FFFF66"/>
    <a:srgbClr val="00FF00"/>
    <a:srgbClr val="DFE8F0"/>
    <a:srgbClr val="CD6525"/>
    <a:srgbClr val="294F6E"/>
    <a:srgbClr val="102B40"/>
    <a:srgbClr val="BFD3E4"/>
    <a:srgbClr val="558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F02F83-529E-48F8-8629-923AF073EB2F}" v="1" dt="2021-02-15T10:50:26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80" y="48"/>
      </p:cViewPr>
      <p:guideLst>
        <p:guide orient="horz" pos="2160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F4477-4A35-44A5-BA0E-DE2BD67E47EC}" type="datetimeFigureOut">
              <a:rPr lang="en-IN" smtClean="0"/>
              <a:pPr/>
              <a:t>15-02-2021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9400" y="685800"/>
            <a:ext cx="629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F0908-C254-4E0E-9319-4E377DCC3B3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847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61134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45118" y="1752602"/>
            <a:ext cx="10711339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4400" b="1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45118" y="3611607"/>
            <a:ext cx="10711339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2325605" y="4953000"/>
            <a:ext cx="10275971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8846" y="5237744"/>
            <a:ext cx="12552730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4993890"/>
            <a:ext cx="12601575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F314D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2700" cap="rnd" cmpd="thickThin" algn="ctr">
            <a:solidFill>
              <a:srgbClr val="0F314D"/>
            </a:solidFill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62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039" y="1219201"/>
            <a:ext cx="11341418" cy="4525963"/>
          </a:xfrm>
        </p:spPr>
        <p:txBody>
          <a:bodyPr>
            <a:normAutofit/>
          </a:bodyPr>
          <a:lstStyle>
            <a:lvl1pPr>
              <a:buSzPct val="100000"/>
              <a:buFont typeface="Wingdings" pitchFamily="2" charset="2"/>
              <a:buChar char="§"/>
              <a:defRPr sz="1800"/>
            </a:lvl1pPr>
            <a:lvl2pPr marL="736092" indent="-342900">
              <a:buSzPct val="100000"/>
              <a:buFont typeface="Wingdings" pitchFamily="2" charset="2"/>
              <a:buChar char="§"/>
              <a:defRPr sz="1800"/>
            </a:lvl2pPr>
            <a:lvl3pPr marL="973836" indent="-342900">
              <a:buClr>
                <a:schemeClr val="accent1"/>
              </a:buClr>
              <a:buSzPct val="100000"/>
              <a:buFont typeface="Wingdings" pitchFamily="2" charset="2"/>
              <a:buChar char="§"/>
              <a:defRPr sz="1800"/>
            </a:lvl3pPr>
            <a:lvl4pPr>
              <a:buSzPct val="100000"/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4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876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7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8936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rgbClr val="00BC5E"/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459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524" y="1059712"/>
            <a:ext cx="10711339" cy="18288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000" b="1" cap="none" baseline="0">
                <a:solidFill>
                  <a:srgbClr val="00206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defRPr>
            </a:lvl1pPr>
            <a:extLst/>
          </a:lstStyle>
          <a:p>
            <a:r>
              <a:rPr kumimoji="0" lang="en-US" dirty="0"/>
              <a:t>Chapter 1 – Country Overview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 rot="21423977">
            <a:off x="80023" y="3687872"/>
            <a:ext cx="5009005" cy="2362200"/>
            <a:chOff x="-1" y="3429000"/>
            <a:chExt cx="3634652" cy="2362200"/>
          </a:xfrm>
          <a:scene3d>
            <a:camera prst="isometricTopUp">
              <a:rot lat="19800000" lon="21000000" rev="0"/>
            </a:camera>
            <a:lightRig rig="threePt" dir="t"/>
          </a:scene3d>
        </p:grpSpPr>
        <p:sp>
          <p:nvSpPr>
            <p:cNvPr id="5" name="Rounded Rectangle 4"/>
            <p:cNvSpPr/>
            <p:nvPr userDrawn="1"/>
          </p:nvSpPr>
          <p:spPr>
            <a:xfrm>
              <a:off x="95252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{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[</a:t>
              </a:r>
            </a:p>
          </p:txBody>
        </p:sp>
        <p:sp>
          <p:nvSpPr>
            <p:cNvPr id="12" name="Rounded Rectangle 11"/>
            <p:cNvSpPr/>
            <p:nvPr userDrawn="1"/>
          </p:nvSpPr>
          <p:spPr>
            <a:xfrm>
              <a:off x="1012800" y="344805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}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]</a:t>
              </a:r>
            </a:p>
          </p:txBody>
        </p:sp>
        <p:sp>
          <p:nvSpPr>
            <p:cNvPr id="13" name="Rounded Rectangle 12"/>
            <p:cNvSpPr/>
            <p:nvPr userDrawn="1"/>
          </p:nvSpPr>
          <p:spPr>
            <a:xfrm>
              <a:off x="1958923" y="3429000"/>
              <a:ext cx="755703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|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\</a:t>
              </a:r>
            </a:p>
          </p:txBody>
        </p:sp>
        <p:sp>
          <p:nvSpPr>
            <p:cNvPr id="14" name="Rounded Rectangle 13"/>
            <p:cNvSpPr/>
            <p:nvPr userDrawn="1"/>
          </p:nvSpPr>
          <p:spPr>
            <a:xfrm>
              <a:off x="2911126" y="34290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End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Break</a:t>
              </a:r>
            </a:p>
          </p:txBody>
        </p:sp>
        <p:sp>
          <p:nvSpPr>
            <p:cNvPr id="15" name="Rounded Rectangle 14"/>
            <p:cNvSpPr/>
            <p:nvPr userDrawn="1"/>
          </p:nvSpPr>
          <p:spPr>
            <a:xfrm>
              <a:off x="2905126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PgUp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ScrLk</a:t>
              </a:r>
            </a:p>
          </p:txBody>
        </p:sp>
        <p:sp>
          <p:nvSpPr>
            <p:cNvPr id="16" name="Rounded Rectangle 15"/>
            <p:cNvSpPr/>
            <p:nvPr userDrawn="1"/>
          </p:nvSpPr>
          <p:spPr>
            <a:xfrm>
              <a:off x="2914651" y="51054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>
                  <a:solidFill>
                    <a:prstClr val="white"/>
                  </a:solidFill>
                </a:rPr>
                <a:t>PgDn</a:t>
              </a:r>
            </a:p>
            <a:p>
              <a:pPr algn="ctr"/>
              <a:r>
                <a:rPr lang="en-IN" sz="1200" b="1" dirty="0">
                  <a:solidFill>
                    <a:srgbClr val="DD8047">
                      <a:lumMod val="75000"/>
                    </a:srgbClr>
                  </a:solidFill>
                </a:rPr>
                <a:t>Insert</a:t>
              </a:r>
            </a:p>
          </p:txBody>
        </p:sp>
        <p:sp>
          <p:nvSpPr>
            <p:cNvPr id="17" name="Rounded Rectangle 16"/>
            <p:cNvSpPr/>
            <p:nvPr userDrawn="1"/>
          </p:nvSpPr>
          <p:spPr>
            <a:xfrm>
              <a:off x="1954726" y="5105400"/>
              <a:ext cx="792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endParaRPr lang="en-IN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489502" y="5105400"/>
              <a:ext cx="1275524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 b="1" dirty="0">
                  <a:solidFill>
                    <a:prstClr val="white"/>
                  </a:solidFill>
                </a:rPr>
                <a:t>Shift</a:t>
              </a:r>
            </a:p>
          </p:txBody>
        </p:sp>
        <p:sp>
          <p:nvSpPr>
            <p:cNvPr id="19" name="Rounded Rectangle 18"/>
            <p:cNvSpPr/>
            <p:nvPr userDrawn="1"/>
          </p:nvSpPr>
          <p:spPr>
            <a:xfrm>
              <a:off x="-1" y="5105398"/>
              <a:ext cx="310425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sp>
          <p:nvSpPr>
            <p:cNvPr id="20" name="Rounded Rectangle 19"/>
            <p:cNvSpPr/>
            <p:nvPr userDrawn="1"/>
          </p:nvSpPr>
          <p:spPr>
            <a:xfrm>
              <a:off x="1180520" y="4267198"/>
              <a:ext cx="1543384" cy="685800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600" b="1" dirty="0">
                  <a:solidFill>
                    <a:srgbClr val="EBDDC3">
                      <a:lumMod val="75000"/>
                    </a:srgbClr>
                  </a:solidFill>
                </a:rPr>
                <a:t>               </a:t>
              </a:r>
              <a:r>
                <a:rPr lang="en-IN" sz="1600" b="1" dirty="0">
                  <a:solidFill>
                    <a:prstClr val="white"/>
                  </a:solidFill>
                </a:rPr>
                <a:t>Cost Management</a:t>
              </a:r>
            </a:p>
          </p:txBody>
        </p:sp>
        <p:sp>
          <p:nvSpPr>
            <p:cNvPr id="21" name="Rounded Rectangle 20"/>
            <p:cNvSpPr/>
            <p:nvPr userDrawn="1"/>
          </p:nvSpPr>
          <p:spPr>
            <a:xfrm>
              <a:off x="270600" y="4267200"/>
              <a:ext cx="720000" cy="685800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sp3d contourW="1000" prstMaterial="flat">
              <a:bevelT w="95250" h="101600"/>
              <a:contourClr>
                <a:schemeClr val="accent6">
                  <a:satMod val="300000"/>
                </a:schemeClr>
              </a:contourClr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“</a:t>
              </a:r>
            </a:p>
            <a:p>
              <a:pPr algn="ctr">
                <a:spcAft>
                  <a:spcPts val="600"/>
                </a:spcAft>
              </a:pPr>
              <a:r>
                <a:rPr lang="en-IN" sz="1200" b="1" dirty="0">
                  <a:solidFill>
                    <a:prstClr val="white"/>
                  </a:solidFill>
                </a:rPr>
                <a:t>‘</a:t>
              </a:r>
            </a:p>
          </p:txBody>
        </p:sp>
        <p:sp>
          <p:nvSpPr>
            <p:cNvPr id="6" name="Flowchart: Extract 5"/>
            <p:cNvSpPr/>
            <p:nvPr userDrawn="1"/>
          </p:nvSpPr>
          <p:spPr>
            <a:xfrm>
              <a:off x="2251047" y="5381625"/>
              <a:ext cx="177828" cy="190500"/>
            </a:xfrm>
            <a:prstGeom prst="flowChartExtra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prstClr val="white"/>
                </a:solidFill>
              </a:endParaRPr>
            </a:p>
          </p:txBody>
        </p:sp>
        <p:pic>
          <p:nvPicPr>
            <p:cNvPr id="1036" name="Picture 12" descr="C:\Users\gitika\AppData\Local\Microsoft\Windows\INetCache\IE\M1A4HYUP\money-bag[1]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51" t="8066" r="13581" b="3551"/>
            <a:stretch/>
          </p:blipFill>
          <p:spPr bwMode="auto">
            <a:xfrm>
              <a:off x="1562650" y="4270029"/>
              <a:ext cx="360000" cy="407046"/>
            </a:xfrm>
            <a:prstGeom prst="rect">
              <a:avLst/>
            </a:prstGeom>
            <a:noFill/>
            <a:sp3d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05800" y="2931712"/>
            <a:ext cx="5300976" cy="2097488"/>
          </a:xfrm>
        </p:spPr>
        <p:txBody>
          <a:bodyPr lIns="91440" rIns="91440" anchor="t">
            <a:normAutofit/>
          </a:bodyPr>
          <a:lstStyle>
            <a:lvl1pPr marL="0" indent="0" algn="l">
              <a:buNone/>
              <a:defRPr sz="2400" b="1" baseline="0">
                <a:solidFill>
                  <a:srgbClr val="0070C0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Subtitle 1</a:t>
            </a:r>
          </a:p>
          <a:p>
            <a:pPr lvl="0" eaLnBrk="1" latinLnBrk="0" hangingPunct="1"/>
            <a:r>
              <a:rPr kumimoji="0" lang="en-US" dirty="0"/>
              <a:t>Subtitle 2</a:t>
            </a:r>
          </a:p>
          <a:p>
            <a:pPr lvl="0" eaLnBrk="1" latinLnBrk="0" hangingPunct="1"/>
            <a:r>
              <a:rPr kumimoji="0" lang="en-US" dirty="0"/>
              <a:t>Subtitle 3</a:t>
            </a:r>
          </a:p>
          <a:p>
            <a:pPr lvl="0" eaLnBrk="1" latinLnBrk="0" hangingPunct="1"/>
            <a:r>
              <a:rPr kumimoji="0" lang="en-US" dirty="0"/>
              <a:t>Subtitle 4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23" name="Chevron 22"/>
          <p:cNvSpPr/>
          <p:nvPr userDrawn="1"/>
        </p:nvSpPr>
        <p:spPr>
          <a:xfrm>
            <a:off x="5943743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Chevron 23"/>
          <p:cNvSpPr/>
          <p:nvPr userDrawn="1"/>
        </p:nvSpPr>
        <p:spPr>
          <a:xfrm>
            <a:off x="5686838" y="3005472"/>
            <a:ext cx="252032" cy="228600"/>
          </a:xfrm>
          <a:prstGeom prst="chevron">
            <a:avLst>
              <a:gd name="adj" fmla="val 50000"/>
            </a:avLst>
          </a:prstGeom>
          <a:solidFill>
            <a:srgbClr val="C61829"/>
          </a:solidFill>
          <a:ln w="3175" cap="rnd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6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039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788" y="1481329"/>
            <a:ext cx="5655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29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40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9224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423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" y="6248400"/>
            <a:ext cx="731153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 userDrawn="1"/>
        </p:nvSpPr>
        <p:spPr>
          <a:xfrm>
            <a:off x="-31762" y="6443990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prstClr val="white"/>
                </a:solidFill>
              </a:rPr>
              <a:t>© 2021</a:t>
            </a:r>
            <a:endParaRPr lang="en-US" sz="1100" b="1" dirty="0">
              <a:solidFill>
                <a:prstClr val="white"/>
              </a:solidFill>
            </a:endParaRP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30079" y="1570037"/>
            <a:ext cx="1134141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30603" y="6477001"/>
            <a:ext cx="7140893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extLst/>
          </a:lstStyle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92499" y="6569076"/>
            <a:ext cx="71408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294A71"/>
                </a:solidFill>
              </a:defRPr>
            </a:lvl1pPr>
            <a:extLst/>
          </a:lstStyle>
          <a:p>
            <a:fld id="{2270E5E6-B1A9-445C-96C2-E201F479BA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914400"/>
            <a:ext cx="12601575" cy="45720"/>
          </a:xfrm>
          <a:prstGeom prst="rect">
            <a:avLst/>
          </a:prstGeom>
          <a:gradFill>
            <a:gsLst>
              <a:gs pos="29000">
                <a:srgbClr val="294071"/>
              </a:gs>
              <a:gs pos="52000">
                <a:schemeClr val="accent1">
                  <a:lumMod val="60000"/>
                  <a:lumOff val="40000"/>
                </a:schemeClr>
              </a:gs>
              <a:gs pos="40000">
                <a:schemeClr val="tx2">
                  <a:lumMod val="60000"/>
                  <a:lumOff val="40000"/>
                </a:schemeClr>
              </a:gs>
              <a:gs pos="92000">
                <a:srgbClr val="29407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2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29407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" pitchFamily="2" charset="2"/>
        <a:buChar char="§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1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1"/>
        </a:buClr>
        <a:buSzPct val="90000"/>
        <a:buFont typeface="Wingdings" pitchFamily="2" charset="2"/>
        <a:buChar char="§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1"/>
        </a:buClr>
        <a:buSzPct val="80000"/>
        <a:buFont typeface="Wingdings" pitchFamily="2" charset="2"/>
        <a:buChar char="§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bls.gov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IN" dirty="0">
                <a:solidFill>
                  <a:schemeClr val="bg1"/>
                </a:solidFill>
              </a:rPr>
              <a:t>Go to :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Move your cursor to “Subjects” and select “Producer Price Indexes”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IN" sz="16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3387" y="2171700"/>
            <a:ext cx="2438400" cy="64770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buClr>
                <a:srgbClr val="94B6D2">
                  <a:lumMod val="50000"/>
                </a:srgbClr>
              </a:buClr>
            </a:pPr>
            <a:r>
              <a:rPr lang="en-US" dirty="0">
                <a:solidFill>
                  <a:srgbClr val="294071"/>
                </a:solidFill>
                <a:hlinkClick r:id="rId2"/>
              </a:rPr>
              <a:t>https://www.bls.gov/</a:t>
            </a:r>
            <a:endParaRPr lang="en-IN" dirty="0">
              <a:solidFill>
                <a:srgbClr val="29407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US</a:t>
            </a:r>
            <a:endParaRPr lang="en-IN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7587" y="1126575"/>
            <a:ext cx="8382000" cy="519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 flipV="1">
            <a:off x="3786187" y="1143000"/>
            <a:ext cx="1981200" cy="3048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Arrow Connector 12"/>
          <p:cNvCxnSpPr>
            <a:cxnSpLocks/>
            <a:endCxn id="12" idx="1"/>
          </p:cNvCxnSpPr>
          <p:nvPr/>
        </p:nvCxnSpPr>
        <p:spPr>
          <a:xfrm flipV="1">
            <a:off x="2871787" y="1295400"/>
            <a:ext cx="914400" cy="10668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 flipV="1">
            <a:off x="5005387" y="2514600"/>
            <a:ext cx="14478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" name="Straight Arrow Connector 14"/>
          <p:cNvCxnSpPr>
            <a:stCxn id="21" idx="0"/>
            <a:endCxn id="14" idx="2"/>
          </p:cNvCxnSpPr>
          <p:nvPr/>
        </p:nvCxnSpPr>
        <p:spPr>
          <a:xfrm rot="5400000">
            <a:off x="5614987" y="2324100"/>
            <a:ext cx="304800" cy="762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1" name="Rectangle 20"/>
          <p:cNvSpPr/>
          <p:nvPr/>
        </p:nvSpPr>
        <p:spPr>
          <a:xfrm flipV="1">
            <a:off x="5462587" y="1981200"/>
            <a:ext cx="6858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flipV="1">
            <a:off x="2490787" y="2095501"/>
            <a:ext cx="2895600" cy="1562099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75549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dirty="0">
                <a:solidFill>
                  <a:schemeClr val="bg1"/>
                </a:solidFill>
              </a:rPr>
              <a:t>Scroll Down, and look for “Featured PPI Databases”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dirty="0">
                <a:solidFill>
                  <a:schemeClr val="bg1"/>
                </a:solidFill>
              </a:rPr>
              <a:t>Choose “Multi Screen Data Search” for “Industry Data”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US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l="14785" b="10742"/>
          <a:stretch/>
        </p:blipFill>
        <p:spPr bwMode="auto">
          <a:xfrm>
            <a:off x="3709987" y="1524000"/>
            <a:ext cx="8157227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 flipV="1">
            <a:off x="7443787" y="4267200"/>
            <a:ext cx="762000" cy="4572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7" name="Straight Arrow Connector 16"/>
          <p:cNvCxnSpPr>
            <a:cxnSpLocks/>
            <a:endCxn id="18" idx="1"/>
          </p:cNvCxnSpPr>
          <p:nvPr/>
        </p:nvCxnSpPr>
        <p:spPr>
          <a:xfrm>
            <a:off x="2338387" y="2514600"/>
            <a:ext cx="1676400" cy="9525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8" name="Rectangle 17"/>
          <p:cNvSpPr/>
          <p:nvPr/>
        </p:nvSpPr>
        <p:spPr>
          <a:xfrm flipV="1">
            <a:off x="4014787" y="3352800"/>
            <a:ext cx="16002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 flipV="1">
            <a:off x="4090987" y="4267200"/>
            <a:ext cx="1295400" cy="4572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5" name="Straight Arrow Connector 24"/>
          <p:cNvCxnSpPr>
            <a:cxnSpLocks/>
            <a:stCxn id="19" idx="3"/>
            <a:endCxn id="14" idx="1"/>
          </p:cNvCxnSpPr>
          <p:nvPr/>
        </p:nvCxnSpPr>
        <p:spPr>
          <a:xfrm>
            <a:off x="5386387" y="4495800"/>
            <a:ext cx="2057400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80529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Choose the required industry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Ex: Oil and Gas Extraction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Then click on “Next form”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Choose The specific product from the more Narrowed 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down industry products.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Click on “Next form”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Select the code generated  and click on “Retrieve data’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US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5187" y="1152441"/>
            <a:ext cx="8927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05187" y="2819400"/>
            <a:ext cx="8978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81387" y="4343400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57587" y="6096000"/>
            <a:ext cx="996553" cy="460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3"/>
          <p:cNvSpPr/>
          <p:nvPr/>
        </p:nvSpPr>
        <p:spPr>
          <a:xfrm flipV="1">
            <a:off x="3405187" y="2133600"/>
            <a:ext cx="68580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45" name="Straight Arrow Connector 44"/>
          <p:cNvCxnSpPr>
            <a:endCxn id="44" idx="1"/>
          </p:cNvCxnSpPr>
          <p:nvPr/>
        </p:nvCxnSpPr>
        <p:spPr>
          <a:xfrm flipV="1">
            <a:off x="2719387" y="2247900"/>
            <a:ext cx="685800" cy="381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47" name="Rectangle 46"/>
          <p:cNvSpPr/>
          <p:nvPr/>
        </p:nvSpPr>
        <p:spPr>
          <a:xfrm flipV="1">
            <a:off x="3481387" y="5943600"/>
            <a:ext cx="13716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48" name="Straight Arrow Connector 47"/>
          <p:cNvCxnSpPr>
            <a:endCxn id="50" idx="1"/>
          </p:cNvCxnSpPr>
          <p:nvPr/>
        </p:nvCxnSpPr>
        <p:spPr>
          <a:xfrm>
            <a:off x="2566987" y="3733800"/>
            <a:ext cx="914400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0" name="Rectangle 49"/>
          <p:cNvSpPr/>
          <p:nvPr/>
        </p:nvSpPr>
        <p:spPr>
          <a:xfrm flipV="1">
            <a:off x="3481387" y="3657600"/>
            <a:ext cx="2286000" cy="1524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1" name="Rectangle 50"/>
          <p:cNvSpPr/>
          <p:nvPr/>
        </p:nvSpPr>
        <p:spPr>
          <a:xfrm flipV="1">
            <a:off x="3481387" y="2514600"/>
            <a:ext cx="9144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57" name="Rectangle 56"/>
          <p:cNvSpPr/>
          <p:nvPr/>
        </p:nvSpPr>
        <p:spPr>
          <a:xfrm flipV="1">
            <a:off x="3481387" y="4191000"/>
            <a:ext cx="9144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3" name="Rectangle 62"/>
          <p:cNvSpPr/>
          <p:nvPr/>
        </p:nvSpPr>
        <p:spPr>
          <a:xfrm flipV="1">
            <a:off x="3557587" y="6172200"/>
            <a:ext cx="9144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490787" y="5334000"/>
            <a:ext cx="1066800" cy="5334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09650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C1D9F2-10BE-4F79-AA2B-B9066EFB0D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49" r="50873" b="10824"/>
          <a:stretch/>
        </p:blipFill>
        <p:spPr>
          <a:xfrm>
            <a:off x="3786187" y="1143000"/>
            <a:ext cx="6858000" cy="544707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70E5E6-B1A9-445C-96C2-E201F479BAEE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Rounded Rectangle 4"/>
          <p:cNvSpPr>
            <a:spLocks noChangeAspect="1"/>
          </p:cNvSpPr>
          <p:nvPr/>
        </p:nvSpPr>
        <p:spPr>
          <a:xfrm>
            <a:off x="280987" y="1371600"/>
            <a:ext cx="2776118" cy="4495800"/>
          </a:xfrm>
          <a:prstGeom prst="roundRect">
            <a:avLst/>
          </a:prstGeom>
          <a:gradFill flip="none" rotWithShape="1">
            <a:gsLst>
              <a:gs pos="0">
                <a:srgbClr val="294F6E">
                  <a:shade val="30000"/>
                  <a:satMod val="115000"/>
                </a:srgbClr>
              </a:gs>
              <a:gs pos="50000">
                <a:srgbClr val="294F6E">
                  <a:shade val="67500"/>
                  <a:satMod val="115000"/>
                </a:srgbClr>
              </a:gs>
              <a:gs pos="100000">
                <a:srgbClr val="294F6E">
                  <a:shade val="100000"/>
                  <a:satMod val="115000"/>
                </a:srgbClr>
              </a:gs>
            </a:gsLst>
            <a:lin ang="16200000" scaled="1"/>
            <a:tileRect/>
          </a:gradFill>
          <a:ln cap="rnd">
            <a:beve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The index is displayed in the following table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r>
              <a:rPr lang="en-US" sz="1600" dirty="0">
                <a:solidFill>
                  <a:schemeClr val="bg1"/>
                </a:solidFill>
              </a:rPr>
              <a:t>Data can be downloaded in excel by clicking “</a:t>
            </a:r>
            <a:r>
              <a:rPr lang="en-US" sz="1600" dirty="0" err="1">
                <a:solidFill>
                  <a:schemeClr val="bg1"/>
                </a:solidFill>
              </a:rPr>
              <a:t>xlsx</a:t>
            </a:r>
            <a:r>
              <a:rPr lang="en-US" sz="1600" dirty="0">
                <a:solidFill>
                  <a:schemeClr val="bg1"/>
                </a:solidFill>
              </a:rPr>
              <a:t>”</a:t>
            </a: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  <a:p>
            <a:pPr marL="0" lvl="1">
              <a:buClr>
                <a:srgbClr val="94B6D2">
                  <a:lumMod val="50000"/>
                </a:srgbClr>
              </a:buClr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315039" y="349372"/>
            <a:ext cx="11341418" cy="52045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Procedure to obtain PPI data for US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 flipV="1">
            <a:off x="4548187" y="4267200"/>
            <a:ext cx="533400" cy="228600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9" name="Straight Arrow Connector 8"/>
          <p:cNvCxnSpPr>
            <a:cxnSpLocks/>
            <a:endCxn id="7" idx="1"/>
          </p:cNvCxnSpPr>
          <p:nvPr/>
        </p:nvCxnSpPr>
        <p:spPr>
          <a:xfrm>
            <a:off x="2719387" y="3733800"/>
            <a:ext cx="1828800" cy="6477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096502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428AE"/>
      </a:hlink>
      <a:folHlink>
        <a:srgbClr val="0428AE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58ae008-966b-4bff-8a7d-37abbecab93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5B21A2D92F14F8F210EA09878FEF2" ma:contentTypeVersion="14" ma:contentTypeDescription="Create a new document." ma:contentTypeScope="" ma:versionID="3187aa64b80e5016608c52b5e45d0339">
  <xsd:schema xmlns:xsd="http://www.w3.org/2001/XMLSchema" xmlns:xs="http://www.w3.org/2001/XMLSchema" xmlns:p="http://schemas.microsoft.com/office/2006/metadata/properties" xmlns:ns2="ff8bcfcb-4344-44cf-9f08-daa529b9a53e" xmlns:ns3="b58ae008-966b-4bff-8a7d-37abbecab933" targetNamespace="http://schemas.microsoft.com/office/2006/metadata/properties" ma:root="true" ma:fieldsID="2d222e709ca0c0c71af5a162821e6389" ns2:_="" ns3:_="">
    <xsd:import namespace="ff8bcfcb-4344-44cf-9f08-daa529b9a53e"/>
    <xsd:import namespace="b58ae008-966b-4bff-8a7d-37abbecab93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_Flow_Signoff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cfcb-4344-44cf-9f08-daa529b9a53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ae008-966b-4bff-8a7d-37abbecab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_x0024_Resources_x003a_core_x002c_Signoff_Status_x003b_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99A625-7050-40F8-800D-FEF5ACE5F780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ff8bcfcb-4344-44cf-9f08-daa529b9a53e"/>
    <ds:schemaRef ds:uri="http://schemas.microsoft.com/office/infopath/2007/PartnerControls"/>
    <ds:schemaRef ds:uri="http://schemas.openxmlformats.org/package/2006/metadata/core-properties"/>
    <ds:schemaRef ds:uri="b58ae008-966b-4bff-8a7d-37abbecab93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C5DB633-273C-4D68-BA7B-6135E44059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B4BB7C-4CE7-47AB-A8BD-17AC3A9CCD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8bcfcb-4344-44cf-9f08-daa529b9a53e"/>
    <ds:schemaRef ds:uri="b58ae008-966b-4bff-8a7d-37abbecab9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Custom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Cambria</vt:lpstr>
      <vt:lpstr>Wingdings</vt:lpstr>
      <vt:lpstr>Wingdings 2</vt:lpstr>
      <vt:lpstr>Concourse</vt:lpstr>
      <vt:lpstr>Procedure to obtain PPI data for US</vt:lpstr>
      <vt:lpstr>Procedure to obtain PPI data for US</vt:lpstr>
      <vt:lpstr>Procedure to obtain PPI data for US </vt:lpstr>
      <vt:lpstr>Procedure to obtain PPI data for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2015-11-27T11:15:46Z</dcterms:created>
  <dcterms:modified xsi:type="dcterms:W3CDTF">2021-02-15T10:58:00Z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0x010100BAC5B21A2D92F14F8F210EA09878FEF2</vt:lpwstr>
  </property>
</Properties>
</file>