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42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257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>
            <a:normAutofit/>
          </a:bodyPr>
          <a:lstStyle>
            <a:lvl1pPr marL="0" marR="61928" indent="0" algn="ctr">
              <a:buNone/>
              <a:defRPr sz="23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2341" indent="0" algn="ctr">
              <a:buNone/>
            </a:lvl2pPr>
            <a:lvl3pPr marL="884682" indent="0" algn="ctr">
              <a:buNone/>
            </a:lvl3pPr>
            <a:lvl4pPr marL="1327023" indent="0" algn="ctr">
              <a:buNone/>
            </a:lvl4pPr>
            <a:lvl5pPr marL="1769364" indent="0" algn="ctr">
              <a:buNone/>
            </a:lvl5pPr>
            <a:lvl6pPr marL="2211705" indent="0" algn="ctr">
              <a:buNone/>
            </a:lvl6pPr>
            <a:lvl7pPr marL="2654046" indent="0" algn="ctr">
              <a:buNone/>
            </a:lvl7pPr>
            <a:lvl8pPr marL="3096387" indent="0" algn="ctr">
              <a:buNone/>
            </a:lvl8pPr>
            <a:lvl9pPr marL="3538728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250019" y="4953000"/>
            <a:ext cx="9941983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468" tIns="44234" rIns="88468" bIns="44234" anchor="t" compatLnSpc="1"/>
          <a:lstStyle/>
          <a:p>
            <a:endParaRPr lang="en-US" sz="1742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58" y="5237744"/>
            <a:ext cx="12144743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468" tIns="44234" rIns="88468" bIns="44234" anchor="t" compatLnSpc="1"/>
          <a:lstStyle/>
          <a:p>
            <a:endParaRPr lang="en-US" sz="1742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192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8468" tIns="44234" rIns="88468" bIns="44234" anchor="ctr" compatLnSpc="1"/>
          <a:lstStyle/>
          <a:p>
            <a:pPr algn="ctr"/>
            <a:endParaRPr lang="en-US" sz="174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69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2"/>
            <a:ext cx="10972800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742"/>
            </a:lvl1pPr>
            <a:lvl2pPr marL="712169" indent="-331756">
              <a:buSzPct val="100000"/>
              <a:buFont typeface="Wingdings" pitchFamily="2" charset="2"/>
              <a:buChar char="§"/>
              <a:defRPr sz="1742"/>
            </a:lvl2pPr>
            <a:lvl3pPr marL="942186" indent="-331756">
              <a:buClr>
                <a:schemeClr val="accent1"/>
              </a:buClr>
              <a:buSzPct val="100000"/>
              <a:buFont typeface="Wingdings" pitchFamily="2" charset="2"/>
              <a:buChar char="§"/>
              <a:defRPr sz="1742"/>
            </a:lvl3pPr>
            <a:lvl4pPr>
              <a:buSzPct val="100000"/>
              <a:buFont typeface="Wingdings" pitchFamily="2" charset="2"/>
              <a:buChar char="§"/>
              <a:defRPr sz="1548"/>
            </a:lvl4pPr>
            <a:lvl5pPr>
              <a:buFont typeface="Wingdings" pitchFamily="2" charset="2"/>
              <a:buChar char="§"/>
              <a:defRPr sz="1355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877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0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87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7600" y="2893612"/>
            <a:ext cx="5128684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322" b="1" baseline="0">
                <a:solidFill>
                  <a:srgbClr val="0070C0"/>
                </a:solidFill>
              </a:defRPr>
            </a:lvl1pPr>
            <a:lvl2pPr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Subtitle 1</a:t>
            </a:r>
          </a:p>
          <a:p>
            <a:pPr lvl="0" eaLnBrk="1" latinLnBrk="0" hangingPunct="1"/>
            <a:r>
              <a:rPr kumimoji="0" lang="en-US"/>
              <a:t>Subtitle 2</a:t>
            </a:r>
          </a:p>
          <a:p>
            <a:pPr lvl="0" eaLnBrk="1" latinLnBrk="0" hangingPunct="1"/>
            <a:r>
              <a:rPr kumimoji="0" lang="en-US"/>
              <a:t>Subtitle 3</a:t>
            </a:r>
          </a:p>
          <a:p>
            <a:pPr lvl="0" eaLnBrk="1" latinLnBrk="0" hangingPunct="1"/>
            <a:r>
              <a:rPr kumimoji="0" lang="en-US"/>
              <a:t>Subtitle 4</a:t>
            </a:r>
          </a:p>
          <a:p>
            <a:pPr lvl="0" eaLnBrk="1" latinLnBrk="0" hangingPunct="1"/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77423" y="3687872"/>
            <a:ext cx="4846203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161" b="1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161" b="1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endParaRPr lang="en-IN" sz="1161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48" b="1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548" b="1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548" b="1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557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87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77423" y="3687872"/>
            <a:ext cx="4846203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161" b="1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161" b="1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endParaRPr lang="en-IN" sz="1161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48" b="1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548" b="1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548" b="1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7600" y="2931712"/>
            <a:ext cx="5128684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322" b="1" baseline="0">
                <a:solidFill>
                  <a:srgbClr val="0070C0"/>
                </a:solidFill>
              </a:defRPr>
            </a:lvl1pPr>
            <a:lvl2pPr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Subtitle 1</a:t>
            </a:r>
          </a:p>
          <a:p>
            <a:pPr lvl="0" eaLnBrk="1" latinLnBrk="0" hangingPunct="1"/>
            <a:r>
              <a:rPr kumimoji="0" lang="en-US"/>
              <a:t>Subtitle 2</a:t>
            </a:r>
          </a:p>
          <a:p>
            <a:pPr lvl="0" eaLnBrk="1" latinLnBrk="0" hangingPunct="1"/>
            <a:r>
              <a:rPr kumimoji="0" lang="en-US"/>
              <a:t>Subtitle 3</a:t>
            </a:r>
          </a:p>
          <a:p>
            <a:pPr lvl="0" eaLnBrk="1" latinLnBrk="0" hangingPunct="1"/>
            <a:r>
              <a:rPr kumimoji="0" lang="en-US"/>
              <a:t>Subtitle 4</a:t>
            </a:r>
          </a:p>
          <a:p>
            <a:pPr lvl="0" eaLnBrk="1" latinLnBrk="0" hangingPunct="1"/>
            <a:endParaRPr kumimoji="0" lang="en-US"/>
          </a:p>
        </p:txBody>
      </p:sp>
      <p:sp>
        <p:nvSpPr>
          <p:cNvPr id="23" name="Chevron 22"/>
          <p:cNvSpPr/>
          <p:nvPr userDrawn="1"/>
        </p:nvSpPr>
        <p:spPr>
          <a:xfrm>
            <a:off x="5750560" y="3005472"/>
            <a:ext cx="243840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742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502005" y="3005472"/>
            <a:ext cx="243840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74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81330"/>
            <a:ext cx="5472000" cy="4525963"/>
          </a:xfrm>
        </p:spPr>
        <p:txBody>
          <a:bodyPr/>
          <a:lstStyle>
            <a:lvl1pPr>
              <a:defRPr sz="2709"/>
            </a:lvl1pPr>
            <a:lvl2pPr>
              <a:defRPr sz="2322"/>
            </a:lvl2pPr>
            <a:lvl3pPr>
              <a:defRPr sz="1935"/>
            </a:lvl3pPr>
            <a:lvl4pPr>
              <a:defRPr sz="1742"/>
            </a:lvl4pPr>
            <a:lvl5pPr>
              <a:defRPr sz="1742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481330"/>
            <a:ext cx="5472000" cy="4525963"/>
          </a:xfrm>
        </p:spPr>
        <p:txBody>
          <a:bodyPr/>
          <a:lstStyle>
            <a:lvl1pPr>
              <a:defRPr sz="2709"/>
            </a:lvl1pPr>
            <a:lvl2pPr>
              <a:defRPr sz="2322"/>
            </a:lvl2pPr>
            <a:lvl3pPr>
              <a:defRPr sz="1935"/>
            </a:lvl3pPr>
            <a:lvl4pPr>
              <a:defRPr sz="1742"/>
            </a:lvl4pPr>
            <a:lvl5pPr>
              <a:defRPr sz="1742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4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86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" y="6248400"/>
            <a:ext cx="707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0729" y="6443990"/>
            <a:ext cx="647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4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5700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7700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192000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4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96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873" indent="-247711" algn="l" rtl="0" eaLnBrk="1" latinLnBrk="0" hangingPunct="1">
        <a:spcBef>
          <a:spcPts val="387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612" kern="1200">
          <a:solidFill>
            <a:schemeClr val="tx1"/>
          </a:solidFill>
          <a:latin typeface="+mn-lt"/>
          <a:ea typeface="+mn-ea"/>
          <a:cs typeface="+mn-cs"/>
        </a:defRPr>
      </a:lvl1pPr>
      <a:lvl2pPr marL="601584" indent="-221171" algn="l" rtl="0" eaLnBrk="1" latinLnBrk="0" hangingPunct="1">
        <a:spcBef>
          <a:spcPts val="313"/>
        </a:spcBef>
        <a:buClr>
          <a:schemeClr val="accent1"/>
        </a:buClr>
        <a:buFont typeface="Wingdings" pitchFamily="2" charset="2"/>
        <a:buChar char="§"/>
        <a:defRPr kumimoji="0"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831601" indent="-221171" algn="l" rtl="0" eaLnBrk="1" latinLnBrk="0" hangingPunct="1">
        <a:spcBef>
          <a:spcPts val="339"/>
        </a:spcBef>
        <a:buClr>
          <a:schemeClr val="accent1"/>
        </a:buClr>
        <a:buSzPct val="100000"/>
        <a:buFont typeface="Wingdings" pitchFamily="2" charset="2"/>
        <a:buChar char="§"/>
        <a:defRPr kumimoji="0" sz="2032" kern="1200">
          <a:solidFill>
            <a:schemeClr val="tx1"/>
          </a:solidFill>
          <a:latin typeface="+mn-lt"/>
          <a:ea typeface="+mn-ea"/>
          <a:cs typeface="+mn-cs"/>
        </a:defRPr>
      </a:lvl3pPr>
      <a:lvl4pPr marL="1105853" indent="-221171" algn="l" rtl="0" eaLnBrk="1" latinLnBrk="0" hangingPunct="1">
        <a:spcBef>
          <a:spcPts val="339"/>
        </a:spcBef>
        <a:buClr>
          <a:schemeClr val="accent1"/>
        </a:buClr>
        <a:buSzPct val="90000"/>
        <a:buFont typeface="Wingdings" pitchFamily="2" charset="2"/>
        <a:buChar char="§"/>
        <a:defRPr kumimoji="0"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327023" indent="-221171" algn="l" rtl="0" eaLnBrk="1" latinLnBrk="0" hangingPunct="1">
        <a:spcBef>
          <a:spcPts val="339"/>
        </a:spcBef>
        <a:buClr>
          <a:schemeClr val="accent1"/>
        </a:buClr>
        <a:buSzPct val="80000"/>
        <a:buFont typeface="Wingdings" pitchFamily="2" charset="2"/>
        <a:buChar char="§"/>
        <a:defRPr kumimoji="0" sz="1742" kern="1200">
          <a:solidFill>
            <a:schemeClr val="tx1"/>
          </a:solidFill>
          <a:latin typeface="+mn-lt"/>
          <a:ea typeface="+mn-ea"/>
          <a:cs typeface="+mn-cs"/>
        </a:defRPr>
      </a:lvl5pPr>
      <a:lvl6pPr marL="1548194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742" kern="1200">
          <a:solidFill>
            <a:schemeClr val="tx1"/>
          </a:solidFill>
          <a:latin typeface="+mn-lt"/>
          <a:ea typeface="+mn-ea"/>
          <a:cs typeface="+mn-cs"/>
        </a:defRPr>
      </a:lvl6pPr>
      <a:lvl7pPr marL="1769364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>
          <a:solidFill>
            <a:schemeClr val="tx1"/>
          </a:solidFill>
          <a:latin typeface="+mn-lt"/>
          <a:ea typeface="+mn-ea"/>
          <a:cs typeface="+mn-cs"/>
        </a:defRPr>
      </a:lvl7pPr>
      <a:lvl8pPr marL="1990535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>
          <a:solidFill>
            <a:schemeClr val="tx1"/>
          </a:solidFill>
          <a:latin typeface="+mn-lt"/>
          <a:ea typeface="+mn-ea"/>
          <a:cs typeface="+mn-cs"/>
        </a:defRPr>
      </a:lvl8pPr>
      <a:lvl9pPr marL="2211705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23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46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70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693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11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54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96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3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csi.gov.om/Pages/AllIndicators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9BE08B-5636-446E-ADD6-6E526177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260" y="1262800"/>
            <a:ext cx="7902198" cy="45253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84682"/>
            <a:fld id="{2270E5E6-B1A9-445C-96C2-E201F479BAEE}" type="slidenum">
              <a:rPr lang="en-IN" sz="1742">
                <a:latin typeface="Cambria"/>
              </a:rPr>
              <a:pPr defTabSz="884682"/>
              <a:t>1</a:t>
            </a:fld>
            <a:endParaRPr lang="en-IN" sz="1742">
              <a:latin typeface="Cambria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pl-PL" sz="1548" dirty="0">
                <a:solidFill>
                  <a:prstClr val="white"/>
                </a:solidFill>
                <a:latin typeface="Cambria"/>
              </a:rPr>
              <a:t>Go to</a:t>
            </a: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Click on “Data Portal”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4849879" y="2211354"/>
            <a:ext cx="673843" cy="228155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2388637" y="2325432"/>
            <a:ext cx="2461242" cy="106263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69400" y="111449"/>
            <a:ext cx="10543058" cy="884680"/>
          </a:xfrm>
        </p:spPr>
        <p:txBody>
          <a:bodyPr anchor="ctr"/>
          <a:lstStyle/>
          <a:p>
            <a:pPr lvl="0"/>
            <a:r>
              <a:rPr lang="en-US" sz="2709" dirty="0">
                <a:solidFill>
                  <a:srgbClr val="294F6E"/>
                </a:solidFill>
              </a:rPr>
              <a:t>Producer Price Index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09" y="189931"/>
            <a:ext cx="1105849" cy="737234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468" tIns="44234" rIns="88468" bIns="44234" numCol="1" spcCol="1270" anchor="ctr" anchorCtr="0">
              <a:noAutofit/>
            </a:bodyPr>
            <a:lstStyle/>
            <a:p>
              <a:pPr algn="ctr" defTabSz="1032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19" dirty="0">
                  <a:solidFill>
                    <a:prstClr val="white"/>
                  </a:solidFill>
                  <a:latin typeface="Cambria"/>
                </a:rPr>
                <a:t>PPI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06EE09-AB8E-4B66-97A1-69130F0377EB}"/>
              </a:ext>
            </a:extLst>
          </p:cNvPr>
          <p:cNvSpPr/>
          <p:nvPr/>
        </p:nvSpPr>
        <p:spPr>
          <a:xfrm>
            <a:off x="466531" y="2015412"/>
            <a:ext cx="2239347" cy="1026368"/>
          </a:xfrm>
          <a:prstGeom prst="roundRect">
            <a:avLst/>
          </a:prstGeom>
          <a:solidFill>
            <a:srgbClr val="CDCB69"/>
          </a:solidFill>
          <a:ln>
            <a:solidFill>
              <a:srgbClr val="CDCB6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https://ncsi.gov.om/Pages/AllIndicators.aspx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98F3E0-301A-41BA-AA53-ADACDEC6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571" y="1178823"/>
            <a:ext cx="7903527" cy="4858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84682"/>
            <a:fld id="{2270E5E6-B1A9-445C-96C2-E201F479BAEE}" type="slidenum">
              <a:rPr lang="en-IN" sz="1742">
                <a:latin typeface="Cambria"/>
              </a:rPr>
              <a:pPr defTabSz="884682"/>
              <a:t>2</a:t>
            </a:fld>
            <a:endParaRPr lang="en-IN" sz="1742">
              <a:latin typeface="Cambria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Click on “Statistics”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Click on “Price Index”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223103" y="5679176"/>
            <a:ext cx="767150" cy="180447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276669" y="3881535"/>
            <a:ext cx="2946434" cy="1887865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69400" y="111449"/>
            <a:ext cx="10543058" cy="884680"/>
          </a:xfrm>
        </p:spPr>
        <p:txBody>
          <a:bodyPr anchor="ctr"/>
          <a:lstStyle/>
          <a:p>
            <a:pPr lvl="0"/>
            <a:r>
              <a:rPr lang="en-US" sz="2709" dirty="0">
                <a:solidFill>
                  <a:srgbClr val="294F6E"/>
                </a:solidFill>
              </a:rPr>
              <a:t>Producer Price Index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09" y="189931"/>
            <a:ext cx="1105849" cy="737234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468" tIns="44234" rIns="88468" bIns="44234" numCol="1" spcCol="1270" anchor="ctr" anchorCtr="0">
              <a:noAutofit/>
            </a:bodyPr>
            <a:lstStyle/>
            <a:p>
              <a:pPr algn="ctr" defTabSz="1032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19" dirty="0">
                  <a:solidFill>
                    <a:prstClr val="white"/>
                  </a:solidFill>
                  <a:latin typeface="Cambria"/>
                </a:rPr>
                <a:t>PPI</a:t>
              </a:r>
            </a:p>
          </p:txBody>
        </p:sp>
      </p:grp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E591C6C-A626-4F27-9FA3-5874B9293882}"/>
              </a:ext>
            </a:extLst>
          </p:cNvPr>
          <p:cNvCxnSpPr>
            <a:cxnSpLocks/>
            <a:endCxn id="17" idx="0"/>
          </p:cNvCxnSpPr>
          <p:nvPr/>
        </p:nvCxnSpPr>
        <p:spPr>
          <a:xfrm flipV="1">
            <a:off x="2101085" y="2097276"/>
            <a:ext cx="5076246" cy="123412"/>
          </a:xfrm>
          <a:prstGeom prst="bentConnector4">
            <a:avLst>
              <a:gd name="adj1" fmla="val 46681"/>
              <a:gd name="adj2" fmla="val 285233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BC64B6C3-F6A6-48A0-B5CB-39DB7AAE8B13}"/>
              </a:ext>
            </a:extLst>
          </p:cNvPr>
          <p:cNvSpPr/>
          <p:nvPr/>
        </p:nvSpPr>
        <p:spPr>
          <a:xfrm>
            <a:off x="6840409" y="2097276"/>
            <a:ext cx="673843" cy="342233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8618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E9A27-283A-46C8-846A-CD3A78F9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50" y="1308738"/>
            <a:ext cx="8439295" cy="43516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84682"/>
            <a:fld id="{2270E5E6-B1A9-445C-96C2-E201F479BAEE}" type="slidenum">
              <a:rPr lang="en-IN" sz="1742">
                <a:latin typeface="Cambria"/>
              </a:rPr>
              <a:pPr defTabSz="884682"/>
              <a:t>3</a:t>
            </a:fld>
            <a:endParaRPr lang="en-IN" sz="1742">
              <a:latin typeface="Cambria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Click on “Price Index”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Click on “Select Dataset”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316410" y="4906957"/>
            <a:ext cx="1006636" cy="342233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547257" y="3900196"/>
            <a:ext cx="2769153" cy="1177878"/>
          </a:xfrm>
          <a:prstGeom prst="bentConnector3">
            <a:avLst>
              <a:gd name="adj1" fmla="val 28772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69400" y="111449"/>
            <a:ext cx="10543058" cy="884680"/>
          </a:xfrm>
        </p:spPr>
        <p:txBody>
          <a:bodyPr anchor="ctr"/>
          <a:lstStyle/>
          <a:p>
            <a:pPr lvl="0"/>
            <a:r>
              <a:rPr lang="en-US" sz="2709" dirty="0">
                <a:solidFill>
                  <a:srgbClr val="294F6E"/>
                </a:solidFill>
              </a:rPr>
              <a:t>Producer Price Index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09" y="189931"/>
            <a:ext cx="1105849" cy="737234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468" tIns="44234" rIns="88468" bIns="44234" numCol="1" spcCol="1270" anchor="ctr" anchorCtr="0">
              <a:noAutofit/>
            </a:bodyPr>
            <a:lstStyle/>
            <a:p>
              <a:pPr algn="ctr" defTabSz="1032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19" dirty="0">
                  <a:solidFill>
                    <a:prstClr val="white"/>
                  </a:solidFill>
                  <a:latin typeface="Cambria"/>
                </a:rPr>
                <a:t>PPI</a:t>
              </a:r>
            </a:p>
          </p:txBody>
        </p:sp>
      </p:grp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E591C6C-A626-4F27-9FA3-5874B929388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51314" y="2230016"/>
            <a:ext cx="2965096" cy="205651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BC64B6C3-F6A6-48A0-B5CB-39DB7AAE8B13}"/>
              </a:ext>
            </a:extLst>
          </p:cNvPr>
          <p:cNvSpPr/>
          <p:nvPr/>
        </p:nvSpPr>
        <p:spPr>
          <a:xfrm>
            <a:off x="5316410" y="4115410"/>
            <a:ext cx="673843" cy="342233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3042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17253-4163-45D5-927A-94033C2B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64" y="1056720"/>
            <a:ext cx="7651595" cy="5113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84682"/>
            <a:fld id="{2270E5E6-B1A9-445C-96C2-E201F479BAEE}" type="slidenum">
              <a:rPr lang="en-IN" sz="1742">
                <a:latin typeface="Cambria"/>
              </a:rPr>
              <a:pPr defTabSz="884682"/>
              <a:t>4</a:t>
            </a:fld>
            <a:endParaRPr lang="en-IN" sz="1742">
              <a:latin typeface="Cambria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Under “Regions” select “Oman”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4935894" y="2974066"/>
            <a:ext cx="447870" cy="169690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1230258" y="3058911"/>
            <a:ext cx="3705636" cy="37008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69400" y="111449"/>
            <a:ext cx="10543058" cy="884680"/>
          </a:xfrm>
        </p:spPr>
        <p:txBody>
          <a:bodyPr anchor="ctr"/>
          <a:lstStyle/>
          <a:p>
            <a:pPr lvl="0"/>
            <a:r>
              <a:rPr lang="en-US" sz="2709" dirty="0">
                <a:solidFill>
                  <a:srgbClr val="294F6E"/>
                </a:solidFill>
              </a:rPr>
              <a:t>Producer Price Index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09" y="189931"/>
            <a:ext cx="1105849" cy="737234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468" tIns="44234" rIns="88468" bIns="44234" numCol="1" spcCol="1270" anchor="ctr" anchorCtr="0">
              <a:noAutofit/>
            </a:bodyPr>
            <a:lstStyle/>
            <a:p>
              <a:pPr algn="ctr" defTabSz="1032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19" dirty="0">
                  <a:solidFill>
                    <a:prstClr val="white"/>
                  </a:solidFill>
                  <a:latin typeface="Cambria"/>
                </a:rPr>
                <a:t>PPI</a:t>
              </a:r>
            </a:p>
          </p:txBody>
        </p:sp>
      </p:grp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E591C6C-A626-4F27-9FA3-5874B929388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463282" y="2616571"/>
            <a:ext cx="2472612" cy="567637"/>
          </a:xfrm>
          <a:prstGeom prst="bentConnector3">
            <a:avLst>
              <a:gd name="adj1" fmla="val 2283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BC64B6C3-F6A6-48A0-B5CB-39DB7AAE8B13}"/>
              </a:ext>
            </a:extLst>
          </p:cNvPr>
          <p:cNvSpPr/>
          <p:nvPr/>
        </p:nvSpPr>
        <p:spPr>
          <a:xfrm>
            <a:off x="4935894" y="2491273"/>
            <a:ext cx="615820" cy="250595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68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D2AA655-AABC-4B6B-9199-280317EF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98" y="1143862"/>
            <a:ext cx="7942648" cy="53184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84682"/>
            <a:fld id="{2270E5E6-B1A9-445C-96C2-E201F479BAEE}" type="slidenum">
              <a:rPr lang="en-IN" sz="1742">
                <a:latin typeface="Cambria"/>
              </a:rPr>
              <a:pPr defTabSz="884682"/>
              <a:t>5</a:t>
            </a:fld>
            <a:endParaRPr lang="en-IN" sz="1742">
              <a:latin typeface="Cambria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Under “Indicators” select “Producer Price Index: Index Value”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4618654" y="4882454"/>
            <a:ext cx="1651518" cy="380011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1800808" y="3682608"/>
            <a:ext cx="2817846" cy="138985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69400" y="111449"/>
            <a:ext cx="10543058" cy="884680"/>
          </a:xfrm>
        </p:spPr>
        <p:txBody>
          <a:bodyPr anchor="ctr"/>
          <a:lstStyle/>
          <a:p>
            <a:pPr lvl="0"/>
            <a:r>
              <a:rPr lang="en-US" sz="2709" dirty="0">
                <a:solidFill>
                  <a:srgbClr val="294F6E"/>
                </a:solidFill>
              </a:rPr>
              <a:t>Producer Price Index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09" y="189931"/>
            <a:ext cx="1105849" cy="737234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468" tIns="44234" rIns="88468" bIns="44234" numCol="1" spcCol="1270" anchor="ctr" anchorCtr="0">
              <a:noAutofit/>
            </a:bodyPr>
            <a:lstStyle/>
            <a:p>
              <a:pPr algn="ctr" defTabSz="1032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19" dirty="0">
                  <a:solidFill>
                    <a:prstClr val="white"/>
                  </a:solidFill>
                  <a:latin typeface="Cambria"/>
                </a:rPr>
                <a:t>PPI</a:t>
              </a:r>
            </a:p>
          </p:txBody>
        </p:sp>
      </p:grp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E591C6C-A626-4F27-9FA3-5874B929388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659224" y="3184208"/>
            <a:ext cx="2136710" cy="772375"/>
          </a:xfrm>
          <a:prstGeom prst="bentConnector3">
            <a:avLst>
              <a:gd name="adj1" fmla="val 5567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BC64B6C3-F6A6-48A0-B5CB-39DB7AAE8B13}"/>
              </a:ext>
            </a:extLst>
          </p:cNvPr>
          <p:cNvSpPr/>
          <p:nvPr/>
        </p:nvSpPr>
        <p:spPr>
          <a:xfrm>
            <a:off x="4795934" y="3803087"/>
            <a:ext cx="727787" cy="306992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5444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BA90F-7A45-4523-8867-DDF59414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087" y="1042306"/>
            <a:ext cx="7776434" cy="51878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84682"/>
            <a:fld id="{2270E5E6-B1A9-445C-96C2-E201F479BAEE}" type="slidenum">
              <a:rPr lang="en-IN" sz="1742">
                <a:latin typeface="Cambria"/>
              </a:rPr>
              <a:pPr defTabSz="884682"/>
              <a:t>6</a:t>
            </a:fld>
            <a:endParaRPr lang="en-IN" sz="1742">
              <a:latin typeface="Cambria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Under “Commodities” scroll through the list select the commodity of interest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4976327" y="4653632"/>
            <a:ext cx="1634412" cy="244939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1269400" y="3810035"/>
            <a:ext cx="3706927" cy="966067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69400" y="111449"/>
            <a:ext cx="10543058" cy="884680"/>
          </a:xfrm>
        </p:spPr>
        <p:txBody>
          <a:bodyPr anchor="ctr"/>
          <a:lstStyle/>
          <a:p>
            <a:pPr lvl="0"/>
            <a:r>
              <a:rPr lang="en-US" sz="2709" dirty="0">
                <a:solidFill>
                  <a:srgbClr val="294F6E"/>
                </a:solidFill>
              </a:rPr>
              <a:t>Producer Price Index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09" y="189931"/>
            <a:ext cx="1105849" cy="737234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468" tIns="44234" rIns="88468" bIns="44234" numCol="1" spcCol="1270" anchor="ctr" anchorCtr="0">
              <a:noAutofit/>
            </a:bodyPr>
            <a:lstStyle/>
            <a:p>
              <a:pPr algn="ctr" defTabSz="1032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19" dirty="0">
                  <a:solidFill>
                    <a:prstClr val="white"/>
                  </a:solidFill>
                  <a:latin typeface="Cambria"/>
                </a:rPr>
                <a:t>PPI</a:t>
              </a:r>
            </a:p>
          </p:txBody>
        </p:sp>
      </p:grp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E591C6C-A626-4F27-9FA3-5874B929388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88636" y="3405428"/>
            <a:ext cx="2587691" cy="61330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BC64B6C3-F6A6-48A0-B5CB-39DB7AAE8B13}"/>
              </a:ext>
            </a:extLst>
          </p:cNvPr>
          <p:cNvSpPr/>
          <p:nvPr/>
        </p:nvSpPr>
        <p:spPr>
          <a:xfrm>
            <a:off x="4976327" y="3862873"/>
            <a:ext cx="942391" cy="311713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9517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64D5367-31AB-429C-A929-97DD9128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34" y="1143055"/>
            <a:ext cx="6689766" cy="44553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84682"/>
            <a:fld id="{2270E5E6-B1A9-445C-96C2-E201F479BAEE}" type="slidenum">
              <a:rPr lang="en-IN" sz="1742">
                <a:latin typeface="Cambria"/>
              </a:rPr>
              <a:pPr defTabSz="884682"/>
              <a:t>7</a:t>
            </a:fld>
            <a:endParaRPr lang="en-IN" sz="1742">
              <a:latin typeface="Cambria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Under “Time” select the desired time range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69400" y="111449"/>
            <a:ext cx="10543058" cy="884680"/>
          </a:xfrm>
        </p:spPr>
        <p:txBody>
          <a:bodyPr anchor="ctr"/>
          <a:lstStyle/>
          <a:p>
            <a:pPr lvl="0"/>
            <a:r>
              <a:rPr lang="en-US" sz="2709" dirty="0">
                <a:solidFill>
                  <a:srgbClr val="294F6E"/>
                </a:solidFill>
              </a:rPr>
              <a:t>Producer Price Index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09" y="189931"/>
            <a:ext cx="1105849" cy="737234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468" tIns="44234" rIns="88468" bIns="44234" numCol="1" spcCol="1270" anchor="ctr" anchorCtr="0">
              <a:noAutofit/>
            </a:bodyPr>
            <a:lstStyle/>
            <a:p>
              <a:pPr algn="ctr" defTabSz="1032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19" dirty="0">
                  <a:solidFill>
                    <a:prstClr val="white"/>
                  </a:solidFill>
                  <a:latin typeface="Cambria"/>
                </a:rPr>
                <a:t>PPI</a:t>
              </a:r>
            </a:p>
          </p:txBody>
        </p:sp>
      </p:grp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E591C6C-A626-4F27-9FA3-5874B929388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603241" y="3172408"/>
            <a:ext cx="2537928" cy="68435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BC64B6C3-F6A6-48A0-B5CB-39DB7AAE8B13}"/>
              </a:ext>
            </a:extLst>
          </p:cNvPr>
          <p:cNvSpPr/>
          <p:nvPr/>
        </p:nvSpPr>
        <p:spPr>
          <a:xfrm>
            <a:off x="5141169" y="3756433"/>
            <a:ext cx="578498" cy="200653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CCB6E40-501C-4C09-AD51-098C777DA0E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136710" y="3409860"/>
            <a:ext cx="2824068" cy="130482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CF54D73F-DFEE-487B-B6BF-E32EA3251565}"/>
              </a:ext>
            </a:extLst>
          </p:cNvPr>
          <p:cNvSpPr/>
          <p:nvPr/>
        </p:nvSpPr>
        <p:spPr>
          <a:xfrm>
            <a:off x="4960778" y="4299100"/>
            <a:ext cx="1517778" cy="831171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4177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BB7B443-1902-45D0-811D-8A99C181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26" y="1123378"/>
            <a:ext cx="8095194" cy="53184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84682"/>
            <a:fld id="{2270E5E6-B1A9-445C-96C2-E201F479BAEE}" type="slidenum">
              <a:rPr lang="en-IN" sz="1742">
                <a:latin typeface="Cambria"/>
              </a:rPr>
              <a:pPr defTabSz="884682"/>
              <a:t>8</a:t>
            </a:fld>
            <a:endParaRPr lang="en-IN" sz="1742">
              <a:latin typeface="Cambria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Click on the Table structure on the right-hand side to obtain data in a Table view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US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r>
              <a:rPr lang="en-IN" sz="1548" dirty="0">
                <a:solidFill>
                  <a:prstClr val="white"/>
                </a:solidFill>
                <a:latin typeface="Cambria"/>
              </a:rPr>
              <a:t> </a:t>
            </a: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  <a:p>
            <a:pPr marL="0" lvl="1" defTabSz="884682">
              <a:buClr>
                <a:srgbClr val="94B6D2">
                  <a:lumMod val="50000"/>
                </a:srgbClr>
              </a:buClr>
            </a:pPr>
            <a:endParaRPr lang="en-IN" sz="1548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269400" y="111449"/>
            <a:ext cx="10543058" cy="884680"/>
          </a:xfrm>
        </p:spPr>
        <p:txBody>
          <a:bodyPr anchor="ctr"/>
          <a:lstStyle/>
          <a:p>
            <a:pPr lvl="0"/>
            <a:r>
              <a:rPr lang="en-US" sz="2709" dirty="0">
                <a:solidFill>
                  <a:srgbClr val="294F6E"/>
                </a:solidFill>
              </a:rPr>
              <a:t>Producer Price Index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09" y="189931"/>
            <a:ext cx="1105849" cy="737234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468" tIns="44234" rIns="88468" bIns="44234" numCol="1" spcCol="1270" anchor="ctr" anchorCtr="0">
              <a:noAutofit/>
            </a:bodyPr>
            <a:lstStyle/>
            <a:p>
              <a:pPr algn="ctr" defTabSz="1032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19" dirty="0">
                  <a:solidFill>
                    <a:prstClr val="white"/>
                  </a:solidFill>
                  <a:latin typeface="Cambria"/>
                </a:rPr>
                <a:t>PPI</a:t>
              </a:r>
            </a:p>
          </p:txBody>
        </p:sp>
      </p:grp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CCB6E40-501C-4C09-AD51-098C777DA0E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707502" y="3942183"/>
            <a:ext cx="8929396" cy="216937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CF54D73F-DFEE-487B-B6BF-E32EA3251565}"/>
              </a:ext>
            </a:extLst>
          </p:cNvPr>
          <p:cNvSpPr/>
          <p:nvPr/>
        </p:nvSpPr>
        <p:spPr>
          <a:xfrm>
            <a:off x="10636898" y="3942183"/>
            <a:ext cx="503854" cy="433873"/>
          </a:xfrm>
          <a:prstGeom prst="roundRect">
            <a:avLst>
              <a:gd name="adj" fmla="val 2326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4682"/>
            <a:endParaRPr lang="en-US" sz="1742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40608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Props1.xml><?xml version="1.0" encoding="utf-8"?>
<ds:datastoreItem xmlns:ds="http://schemas.openxmlformats.org/officeDocument/2006/customXml" ds:itemID="{C1F6C3A3-678E-4D0A-AD84-376BA7724D8B}"/>
</file>

<file path=customXml/itemProps2.xml><?xml version="1.0" encoding="utf-8"?>
<ds:datastoreItem xmlns:ds="http://schemas.openxmlformats.org/officeDocument/2006/customXml" ds:itemID="{5B89D7D5-1BA6-4C12-A6FE-62EEC3BC78BC}"/>
</file>

<file path=customXml/itemProps3.xml><?xml version="1.0" encoding="utf-8"?>
<ds:datastoreItem xmlns:ds="http://schemas.openxmlformats.org/officeDocument/2006/customXml" ds:itemID="{CE1A7D0C-8282-41AE-BF1D-3F1B46D07AD6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148</Words>
  <Application>Microsoft Office PowerPoint</Application>
  <PresentationFormat>Widescreen</PresentationFormat>
  <Paragraphs>123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Cambria</vt:lpstr>
      <vt:lpstr>Wingdings</vt:lpstr>
      <vt:lpstr>Wingdings 2</vt:lpstr>
      <vt:lpstr>Concourse</vt:lpstr>
      <vt:lpstr>Producer Price Index</vt:lpstr>
      <vt:lpstr>Producer Price Index</vt:lpstr>
      <vt:lpstr>Producer Price Index</vt:lpstr>
      <vt:lpstr>Producer Price Index</vt:lpstr>
      <vt:lpstr>Producer Price Index</vt:lpstr>
      <vt:lpstr>Producer Price Index</vt:lpstr>
      <vt:lpstr>Producer Price Index</vt:lpstr>
      <vt:lpstr>Producer Price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 Fernandes</dc:creator>
  <cp:lastModifiedBy>Conroy Fernandes</cp:lastModifiedBy>
  <cp:revision>10</cp:revision>
  <dcterms:created xsi:type="dcterms:W3CDTF">2021-02-22T14:21:29Z</dcterms:created>
  <dcterms:modified xsi:type="dcterms:W3CDTF">2021-02-22T15:21:36Z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